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33"/>
    <p:restoredTop sz="95062" autoAdjust="0"/>
  </p:normalViewPr>
  <p:slideViewPr>
    <p:cSldViewPr>
      <p:cViewPr varScale="1">
        <p:scale>
          <a:sx n="120" d="100"/>
          <a:sy n="120" d="100"/>
        </p:scale>
        <p:origin x="888" y="192"/>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9/11/23</a:t>
            </a:fld>
            <a:endParaRPr lang="en-US"/>
          </a:p>
        </p:txBody>
      </p:sp>
      <p:sp>
        <p:nvSpPr>
          <p:cNvPr id="4" name="Footer Placeholder 3"/>
          <p:cNvSpPr>
            <a:spLocks noGrp="1"/>
          </p:cNvSpPr>
          <p:nvPr>
            <p:ph type="ftr" sz="quarter" idx="2"/>
          </p:nvPr>
        </p:nvSpPr>
        <p:spPr>
          <a:xfrm>
            <a:off x="0" y="8830472"/>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2"/>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9/11/23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9/11/23</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9/11/23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9/11/23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sjfelipe@auburnschools.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a:t>Welcome to the </a:t>
            </a:r>
            <a:br>
              <a:rPr lang="en-US" sz="3200" dirty="0"/>
            </a:br>
            <a:r>
              <a:rPr lang="en-US" sz="3200" dirty="0"/>
              <a:t>Annual Meeting of Title I Parents</a:t>
            </a:r>
          </a:p>
        </p:txBody>
      </p:sp>
      <p:sp>
        <p:nvSpPr>
          <p:cNvPr id="3" name="TextBox 2">
            <a:extLst>
              <a:ext uri="{FF2B5EF4-FFF2-40B4-BE49-F238E27FC236}">
                <a16:creationId xmlns:a16="http://schemas.microsoft.com/office/drawing/2014/main" id="{01420DF4-BABA-2BC9-8C15-E4E02D42D513}"/>
              </a:ext>
            </a:extLst>
          </p:cNvPr>
          <p:cNvSpPr txBox="1"/>
          <p:nvPr/>
        </p:nvSpPr>
        <p:spPr>
          <a:xfrm>
            <a:off x="-511629" y="3026229"/>
            <a:ext cx="184731" cy="369332"/>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2133601"/>
            <a:ext cx="8001000" cy="3962400"/>
          </a:xfrm>
        </p:spPr>
        <p:txBody>
          <a:bodyPr/>
          <a:lstStyle/>
          <a:p>
            <a:r>
              <a:rPr lang="en-US" sz="2200" dirty="0"/>
              <a:t>The compact is a commitment from the </a:t>
            </a:r>
            <a:r>
              <a:rPr lang="en-US" sz="2200" b="1" dirty="0"/>
              <a:t>schoo</a:t>
            </a:r>
            <a:r>
              <a:rPr lang="en-US" sz="2200" dirty="0"/>
              <a:t>l, the </a:t>
            </a:r>
            <a:r>
              <a:rPr lang="en-US" sz="2200" b="1" dirty="0"/>
              <a:t>parent</a:t>
            </a:r>
            <a:r>
              <a:rPr lang="en-US" sz="2200" dirty="0"/>
              <a:t>, and the </a:t>
            </a:r>
            <a:r>
              <a:rPr lang="en-US" sz="2200" b="1" dirty="0"/>
              <a:t>student</a:t>
            </a:r>
            <a:r>
              <a:rPr lang="en-US" sz="2200" dirty="0"/>
              <a:t> to share in the responsibility for improved academic achievement.</a:t>
            </a:r>
          </a:p>
          <a:p>
            <a:pPr>
              <a:buNone/>
            </a:pPr>
            <a:endParaRPr lang="en-US" sz="500" dirty="0"/>
          </a:p>
          <a:p>
            <a:r>
              <a:rPr lang="en-US" sz="2200" dirty="0"/>
              <a:t>You, as Title I Parents, have the right to be involved in the development of the School-Parent Compact.</a:t>
            </a:r>
          </a:p>
          <a:p>
            <a:r>
              <a:rPr lang="en-US" sz="2200" dirty="0"/>
              <a:t>School section </a:t>
            </a:r>
            <a:r>
              <a:rPr lang="en-US" sz="2200" b="1" u="sng" dirty="0"/>
              <a:t>MUST</a:t>
            </a:r>
            <a:r>
              <a:rPr lang="en-US" sz="2200" dirty="0"/>
              <a:t> include the following 6 components</a:t>
            </a:r>
          </a:p>
          <a:p>
            <a:pPr>
              <a:buNone/>
            </a:pPr>
            <a:endParaRPr lang="en-US" sz="500" dirty="0"/>
          </a:p>
          <a:p>
            <a:r>
              <a:rPr lang="en-US" sz="22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Contact Information</a:t>
            </a:r>
          </a:p>
        </p:txBody>
      </p:sp>
      <p:sp>
        <p:nvSpPr>
          <p:cNvPr id="3" name="Content Placeholder 2"/>
          <p:cNvSpPr>
            <a:spLocks noGrp="1"/>
          </p:cNvSpPr>
          <p:nvPr>
            <p:ph idx="1"/>
          </p:nvPr>
        </p:nvSpPr>
        <p:spPr>
          <a:xfrm>
            <a:off x="457200" y="2362200"/>
            <a:ext cx="8229600" cy="3124200"/>
          </a:xfrm>
        </p:spPr>
        <p:txBody>
          <a:bodyPr/>
          <a:lstStyle/>
          <a:p>
            <a:pPr algn="ctr">
              <a:buNone/>
            </a:pPr>
            <a:r>
              <a:rPr lang="en-US" sz="4800" dirty="0"/>
              <a:t>Doreathea Felipe</a:t>
            </a:r>
          </a:p>
          <a:p>
            <a:pPr algn="ctr">
              <a:buNone/>
            </a:pPr>
            <a:r>
              <a:rPr lang="en-US" sz="4800" dirty="0">
                <a:hlinkClick r:id="rId3"/>
              </a:rPr>
              <a:t>dsjfelipe@auburnschools.org</a:t>
            </a:r>
            <a:endParaRPr lang="en-US" sz="4800" dirty="0"/>
          </a:p>
          <a:p>
            <a:pPr algn="ctr">
              <a:buNone/>
            </a:pPr>
            <a:endParaRPr lang="en-US" sz="48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pPr marL="0" indent="0">
              <a:buNone/>
            </a:pPr>
            <a:r>
              <a:rPr lang="en-US" dirty="0"/>
              <a:t>	1. Barriers</a:t>
            </a:r>
          </a:p>
          <a:p>
            <a:pPr marL="0" indent="0">
              <a:buNone/>
            </a:pPr>
            <a:r>
              <a:rPr lang="en-US" dirty="0"/>
              <a:t>	2. Ability to assist learning</a:t>
            </a:r>
          </a:p>
          <a:p>
            <a:pPr marL="0" indent="0">
              <a:buNone/>
            </a:pPr>
            <a:r>
              <a:rPr lang="en-US" dirty="0"/>
              <a:t>	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06361" y="1600200"/>
            <a:ext cx="8153400" cy="3962400"/>
          </a:xfrm>
        </p:spPr>
        <p:txBody>
          <a:bodyPr/>
          <a:lstStyle/>
          <a:p>
            <a:r>
              <a:rPr lang="en-US" sz="2000" dirty="0"/>
              <a:t>This plan addresses how the LEA will implement the parent and family engagement requirements of Every Student Succeeds Act</a:t>
            </a:r>
            <a:r>
              <a:rPr lang="en-US" sz="2000" i="1" dirty="0"/>
              <a:t>.  </a:t>
            </a:r>
            <a:r>
              <a:rPr lang="en-US" sz="2000" dirty="0"/>
              <a:t>It includes…</a:t>
            </a:r>
            <a:endParaRPr lang="en-US" sz="500" i="1" dirty="0"/>
          </a:p>
          <a:p>
            <a:pPr lvl="1"/>
            <a:r>
              <a:rPr lang="en-US" sz="1800" dirty="0"/>
              <a:t>The LEA’s expectations for parents and families</a:t>
            </a:r>
          </a:p>
          <a:p>
            <a:pPr lvl="2"/>
            <a:r>
              <a:rPr lang="en-US" sz="1200" dirty="0"/>
              <a:t>The success of our Title I program depends on strong partnerships among students, parents and teachers.</a:t>
            </a:r>
          </a:p>
          <a:p>
            <a:pPr lvl="2"/>
            <a:r>
              <a:rPr lang="en-US" sz="1200" dirty="0"/>
              <a:t>To support our team effort, we ask parents to attend conferences, communicate regularly with teachers, and help their children with homework and reading each night.</a:t>
            </a:r>
            <a:endParaRPr lang="en-US" sz="1800" dirty="0"/>
          </a:p>
          <a:p>
            <a:pPr lvl="1">
              <a:buNone/>
            </a:pPr>
            <a:endParaRPr lang="en-US" sz="500" dirty="0"/>
          </a:p>
          <a:p>
            <a:pPr lvl="1"/>
            <a:r>
              <a:rPr lang="en-US" sz="1800" dirty="0"/>
              <a:t>How the LEA will involve parents in decision-making</a:t>
            </a:r>
          </a:p>
          <a:p>
            <a:pPr lvl="2"/>
            <a:r>
              <a:rPr lang="en-US" sz="1200" dirty="0"/>
              <a:t>Conduct Family Nights</a:t>
            </a:r>
          </a:p>
          <a:p>
            <a:pPr lvl="3"/>
            <a:r>
              <a:rPr lang="en-US" sz="1200" dirty="0"/>
              <a:t>Multicultural Night</a:t>
            </a:r>
          </a:p>
          <a:p>
            <a:pPr lvl="3"/>
            <a:r>
              <a:rPr lang="en-US" sz="1200" dirty="0"/>
              <a:t>STEM Night</a:t>
            </a:r>
          </a:p>
          <a:p>
            <a:pPr lvl="1">
              <a:buNone/>
            </a:pPr>
            <a:endParaRPr lang="en-US" sz="500" dirty="0"/>
          </a:p>
          <a:p>
            <a:pPr lvl="1"/>
            <a:r>
              <a:rPr lang="en-US" sz="1800" dirty="0"/>
              <a:t>How the LEA will work to build the schools’ and parents’ capacity for strong parental involvement to improve student academic achievement</a:t>
            </a:r>
          </a:p>
          <a:p>
            <a:pPr lvl="2"/>
            <a:r>
              <a:rPr lang="en-US" sz="1200" dirty="0"/>
              <a:t>Resources for families</a:t>
            </a:r>
          </a:p>
          <a:p>
            <a:pPr lvl="3"/>
            <a:r>
              <a:rPr lang="en-US" sz="1200" dirty="0"/>
              <a:t>Books, Math Games, Information on helping your child succeed in school, and conferences available upon request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5747</TotalTime>
  <Words>3045</Words>
  <Application>Microsoft Macintosh PowerPoint</Application>
  <PresentationFormat>On-screen Show (4:3)</PresentationFormat>
  <Paragraphs>247</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Contact Information</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Felipe, Doreathea (Jones)</cp:lastModifiedBy>
  <cp:revision>201</cp:revision>
  <cp:lastPrinted>2023-09-07T14:42:57Z</cp:lastPrinted>
  <dcterms:created xsi:type="dcterms:W3CDTF">2008-12-30T20:58:07Z</dcterms:created>
  <dcterms:modified xsi:type="dcterms:W3CDTF">2023-09-13T21:46:16Z</dcterms:modified>
</cp:coreProperties>
</file>